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325" r:id="rId3"/>
    <p:sldId id="355" r:id="rId4"/>
    <p:sldId id="357" r:id="rId5"/>
    <p:sldId id="379" r:id="rId6"/>
    <p:sldId id="378" r:id="rId7"/>
    <p:sldId id="344" r:id="rId8"/>
    <p:sldId id="321" r:id="rId9"/>
  </p:sldIdLst>
  <p:sldSz cx="12192000" cy="6858000"/>
  <p:notesSz cx="6858000" cy="9144000"/>
  <p:embeddedFontLst>
    <p:embeddedFont>
      <p:font typeface="汉仪铁线黑-65简" panose="02010600030101010101" charset="-122"/>
      <p:regular r:id="rId11"/>
    </p:embeddedFont>
    <p:embeddedFont>
      <p:font typeface="汉仪雅酷黑-65J" panose="02010600030101010101" charset="-122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微软雅黑" panose="020B0503020204020204" pitchFamily="34" charset="-122"/>
      <p:regular r:id="rId17"/>
      <p:bold r:id="rId18"/>
    </p:embeddedFont>
  </p:embeddedFontLst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FFFF"/>
    <a:srgbClr val="324274"/>
    <a:srgbClr val="6178BB"/>
    <a:srgbClr val="FBFBFB"/>
    <a:srgbClr val="FAFAFA"/>
    <a:srgbClr val="F5F5F5"/>
    <a:srgbClr val="F0F0F0"/>
    <a:srgbClr val="FCFCFC"/>
    <a:srgbClr val="ED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82" y="108"/>
      </p:cViewPr>
      <p:guideLst>
        <p:guide orient="horz" pos="229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单圆角矩形 10"/>
          <p:cNvSpPr/>
          <p:nvPr userDrawn="1"/>
        </p:nvSpPr>
        <p:spPr>
          <a:xfrm flipH="1">
            <a:off x="369888" y="326708"/>
            <a:ext cx="11452225" cy="6204585"/>
          </a:xfrm>
          <a:prstGeom prst="round1Rect">
            <a:avLst>
              <a:gd name="adj" fmla="val 12450"/>
            </a:avLst>
          </a:prstGeom>
          <a:solidFill>
            <a:schemeClr val="bg1">
              <a:alpha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单圆角矩形 10"/>
          <p:cNvSpPr/>
          <p:nvPr userDrawn="1"/>
        </p:nvSpPr>
        <p:spPr>
          <a:xfrm flipH="1">
            <a:off x="231140" y="251460"/>
            <a:ext cx="11729720" cy="6355080"/>
          </a:xfrm>
          <a:prstGeom prst="round1Rect">
            <a:avLst>
              <a:gd name="adj" fmla="val 0"/>
            </a:avLst>
          </a:prstGeom>
          <a:solidFill>
            <a:schemeClr val="bg1">
              <a:alpha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10" Type="http://schemas.openxmlformats.org/officeDocument/2006/relationships/image" Target="../media/image9.jpeg"/><Relationship Id="rId4" Type="http://schemas.openxmlformats.org/officeDocument/2006/relationships/tags" Target="../tags/tag13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10" Type="http://schemas.openxmlformats.org/officeDocument/2006/relationships/image" Target="../media/image12.png"/><Relationship Id="rId4" Type="http://schemas.openxmlformats.org/officeDocument/2006/relationships/tags" Target="../tags/tag20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3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231765" y="1940560"/>
            <a:ext cx="62179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>
                <a:ln w="28575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Mini-Redis</a:t>
            </a:r>
          </a:p>
          <a:p>
            <a:pPr algn="r"/>
            <a:r>
              <a:rPr lang="zh-CN" altLang="en-US" sz="5400">
                <a:ln w="28575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成果汇报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842760" y="3649345"/>
            <a:ext cx="45840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>
                <a:ln w="6350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</a:rPr>
              <a:t>Basic Redis + AOF / Master-Slave / Cluster</a:t>
            </a:r>
            <a:endParaRPr lang="zh-CN" altLang="en-US" sz="1400">
              <a:ln w="6350" cmpd="sng">
                <a:noFill/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50800" dir="2700000" algn="tl" rotWithShape="0">
                  <a:prstClr val="black">
                    <a:alpha val="10000"/>
                  </a:prstClr>
                </a:outerShdw>
              </a:effectLst>
              <a:latin typeface="汉仪铁线黑-65简" panose="00020600040101010101" charset="-122"/>
              <a:ea typeface="汉仪铁线黑-65简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94090" y="3997960"/>
            <a:ext cx="28213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>
                <a:ln w="6350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</a:rPr>
              <a:t>组员：谢瑞航</a:t>
            </a:r>
            <a:r>
              <a:rPr lang="en-US" altLang="zh-CN" sz="2400">
                <a:ln w="6350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</a:rPr>
              <a:t> </a:t>
            </a:r>
          </a:p>
          <a:p>
            <a:pPr algn="r"/>
            <a:r>
              <a:rPr lang="zh-CN" altLang="en-US" sz="2400">
                <a:ln w="6350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</a:rPr>
              <a:t>黄致程</a:t>
            </a:r>
            <a:r>
              <a:rPr lang="en-US" altLang="zh-CN" sz="2400">
                <a:ln w="6350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</a:rPr>
              <a:t> </a:t>
            </a:r>
          </a:p>
          <a:p>
            <a:pPr algn="r"/>
            <a:r>
              <a:rPr lang="zh-CN" altLang="en-US" sz="2400">
                <a:ln w="6350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</a:rPr>
              <a:t>翟皓星</a:t>
            </a:r>
          </a:p>
        </p:txBody>
      </p:sp>
      <p:pic>
        <p:nvPicPr>
          <p:cNvPr id="2" name="图片 1" descr="Redis-v2-separate-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525" y="2234565"/>
            <a:ext cx="5309235" cy="2930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005195" y="3967480"/>
            <a:ext cx="5511800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     Redis 是内存数据库，它将自己的数据库状态储存在内存里，如果不想办法将储存在内存中的数据库状态保存到磁盘里，那么一旦服务器进程退出，服务器中的数据库状态也会消失不见。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　　为了解决这个问题，我们的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mini-redis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实现了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AOF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的持久化机制，每当 Redis 接受到会修改数据集的命令时，就会把命令追加到 AOF 文件里，当你重启 Redis 时，AOF 文件里的命令会被重新执行一次，重建数据。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5823585" y="2771775"/>
            <a:ext cx="3571240" cy="899795"/>
            <a:chOff x="2333" y="6991"/>
            <a:chExt cx="5837" cy="1417"/>
          </a:xfrm>
        </p:grpSpPr>
        <p:sp>
          <p:nvSpPr>
            <p:cNvPr id="8" name="文本框 7"/>
            <p:cNvSpPr txBox="1"/>
            <p:nvPr/>
          </p:nvSpPr>
          <p:spPr>
            <a:xfrm>
              <a:off x="2333" y="6991"/>
              <a:ext cx="5837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4200" spc="18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汉仪铁线黑-65简" panose="00020600040101010101" charset="-122"/>
                  <a:ea typeface="汉仪铁线黑-65简" panose="00020600040101010101" charset="-122"/>
                  <a:cs typeface="汉仪雅酷黑 65W" panose="020B0604020202020204" charset="-122"/>
                </a:rPr>
                <a:t>AOF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388" y="7974"/>
              <a:ext cx="5782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00000"/>
                </a:lnSpc>
              </a:pP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铁线黑-65简" panose="00020600040101010101" charset="-122"/>
                  <a:ea typeface="汉仪铁线黑-65简" panose="00020600040101010101" charset="-122"/>
                  <a:sym typeface="+mn-ea"/>
                </a:rPr>
                <a:t>APPEND ONLY FILE</a:t>
              </a:r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177165" y="293688"/>
            <a:ext cx="1266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雅酷黑 65W" panose="020B0604020202020204" charset="-122"/>
              </a:rPr>
              <a:t>NO.1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1367790" y="324485"/>
            <a:ext cx="442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Redis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持久化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——AOF</a:t>
            </a:r>
          </a:p>
        </p:txBody>
      </p:sp>
      <p:pic>
        <p:nvPicPr>
          <p:cNvPr id="2" name="图片 1" descr="651321c1ac60840446ca60bdd2b706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1357630"/>
            <a:ext cx="5231130" cy="40881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60575" y="2530475"/>
            <a:ext cx="1516380" cy="305435"/>
          </a:xfrm>
          <a:prstGeom prst="rect">
            <a:avLst/>
          </a:prstGeom>
          <a:solidFill>
            <a:schemeClr val="tx2">
              <a:lumMod val="90000"/>
              <a:lumOff val="10000"/>
              <a:alpha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写入数据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978025" y="3785870"/>
            <a:ext cx="1835150" cy="305435"/>
          </a:xfrm>
          <a:prstGeom prst="rect">
            <a:avLst/>
          </a:prstGeom>
          <a:solidFill>
            <a:schemeClr val="tx2">
              <a:lumMod val="90000"/>
              <a:lumOff val="10000"/>
              <a:alpha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zh-CN" altLang="en-US" sz="200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zh-CN" altLang="en-US" sz="200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重启服务端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78025" y="4988560"/>
            <a:ext cx="2811780" cy="305435"/>
          </a:xfrm>
          <a:prstGeom prst="rect">
            <a:avLst/>
          </a:prstGeom>
          <a:solidFill>
            <a:schemeClr val="tx2">
              <a:lumMod val="90000"/>
              <a:lumOff val="10000"/>
              <a:alpha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zh-CN" altLang="en-US" sz="200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←能恢复先前的</a:t>
            </a:r>
            <a:r>
              <a:rPr lang="zh-CN" altLang="en-US" sz="200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数据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334895" y="5593715"/>
            <a:ext cx="11220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测试结果</a:t>
            </a:r>
          </a:p>
        </p:txBody>
      </p:sp>
      <p:pic>
        <p:nvPicPr>
          <p:cNvPr id="16" name="图片 15" descr="59ff9af2037e4e7cb131c24596043a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950" y="445135"/>
            <a:ext cx="2094230" cy="33407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005195" y="3967480"/>
            <a:ext cx="551180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     主从复制模式就是，部署多台redis节点，其中只有一台节点是主节点（master），其他的节点都是从节点（slave），也叫备份节点（replica）。只有master节点提供数据的事务性操作（增删改），slave节点只提供读操作。所有slave节点的数据都是从master节点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单向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同步过来的。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汉仪铁线黑-65简" panose="00020600040101010101" charset="-122"/>
              <a:ea typeface="汉仪铁线黑-65简" panose="00020600040101010101" charset="-122"/>
              <a:cs typeface="汉仪铁线黑-65简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33110" y="3146425"/>
            <a:ext cx="58566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200" spc="1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汉仪铁线黑-65简" panose="00020600040101010101" charset="-122"/>
                <a:ea typeface="汉仪铁线黑-65简" panose="00020600040101010101" charset="-122"/>
                <a:cs typeface="汉仪雅酷黑 65W" panose="020B0604020202020204" charset="-122"/>
              </a:rPr>
              <a:t>Master-Slave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177165" y="293688"/>
            <a:ext cx="1266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雅酷黑 65W" panose="020B0604020202020204" charset="-122"/>
              </a:rPr>
              <a:t>NO.2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334895" y="5593715"/>
            <a:ext cx="11220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测试结果</a:t>
            </a:r>
          </a:p>
        </p:txBody>
      </p:sp>
      <p:pic>
        <p:nvPicPr>
          <p:cNvPr id="3" name="图片 2" descr="9e97db1a4d4e44cc73fb151f1b9c3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190" y="505460"/>
            <a:ext cx="3855720" cy="24536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367790" y="324485"/>
            <a:ext cx="3422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Redis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主从架构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617C1B-C107-055E-54E6-2C4B15A469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5" y="1302173"/>
            <a:ext cx="5516533" cy="39894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4B3E3D0-86E2-5455-AAF1-3383280D76BF}"/>
              </a:ext>
            </a:extLst>
          </p:cNvPr>
          <p:cNvSpPr txBox="1"/>
          <p:nvPr/>
        </p:nvSpPr>
        <p:spPr>
          <a:xfrm>
            <a:off x="2602441" y="3055409"/>
            <a:ext cx="2435226" cy="305435"/>
          </a:xfrm>
          <a:prstGeom prst="rect">
            <a:avLst/>
          </a:prstGeom>
          <a:solidFill>
            <a:schemeClr val="tx2">
              <a:lumMod val="90000"/>
              <a:lumOff val="10000"/>
              <a:alpha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altLang="zh-CN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salve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不能写数据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835C5E-F096-1500-031D-2C2C936844C2}"/>
              </a:ext>
            </a:extLst>
          </p:cNvPr>
          <p:cNvSpPr txBox="1"/>
          <p:nvPr/>
        </p:nvSpPr>
        <p:spPr>
          <a:xfrm>
            <a:off x="2239327" y="3814762"/>
            <a:ext cx="2435226" cy="305435"/>
          </a:xfrm>
          <a:prstGeom prst="rect">
            <a:avLst/>
          </a:prstGeom>
          <a:solidFill>
            <a:schemeClr val="tx2">
              <a:lumMod val="90000"/>
              <a:lumOff val="10000"/>
              <a:alpha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←在</a:t>
            </a:r>
            <a:r>
              <a:rPr lang="en-US" altLang="zh-CN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写数据</a:t>
            </a:r>
            <a:endParaRPr lang="zh-CN" altLang="en-US" sz="2000" dirty="0">
              <a:solidFill>
                <a:schemeClr val="accent4">
                  <a:lumMod val="60000"/>
                  <a:lumOff val="4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F86118-3B16-89B0-A3D2-D4CC12A08B74}"/>
              </a:ext>
            </a:extLst>
          </p:cNvPr>
          <p:cNvSpPr txBox="1"/>
          <p:nvPr/>
        </p:nvSpPr>
        <p:spPr>
          <a:xfrm>
            <a:off x="2239327" y="4961362"/>
            <a:ext cx="2435226" cy="305435"/>
          </a:xfrm>
          <a:prstGeom prst="rect">
            <a:avLst/>
          </a:prstGeom>
          <a:solidFill>
            <a:schemeClr val="tx2">
              <a:lumMod val="90000"/>
              <a:lumOff val="10000"/>
              <a:alpha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←自动同步到</a:t>
            </a:r>
            <a:r>
              <a:rPr lang="en-US" altLang="zh-CN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slave</a:t>
            </a:r>
            <a:endParaRPr lang="zh-CN" altLang="en-US" sz="2000" dirty="0">
              <a:solidFill>
                <a:schemeClr val="accent4">
                  <a:lumMod val="60000"/>
                  <a:lumOff val="4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005195" y="3967480"/>
            <a:ext cx="551180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   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启动服务端只需要</a:t>
            </a:r>
            <a:r>
              <a:rPr 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运行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src/bin/server_entry.rs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，该程序会自动读取配置文件并生成多个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redis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实例，并且区分哪些是主节点，哪些是从节点。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33110" y="3146425"/>
            <a:ext cx="58566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200" spc="1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汉仪铁线黑-65简" panose="00020600040101010101" charset="-122"/>
                <a:ea typeface="汉仪铁线黑-65简" panose="00020600040101010101" charset="-122"/>
                <a:cs typeface="汉仪雅酷黑 65W" panose="020B0604020202020204" charset="-122"/>
              </a:rPr>
              <a:t>Master-Slave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177165" y="293688"/>
            <a:ext cx="1266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雅酷黑 65W" panose="020B0604020202020204" charset="-122"/>
              </a:rPr>
              <a:t>NO.2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334895" y="5593715"/>
            <a:ext cx="11220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配置文件</a:t>
            </a:r>
          </a:p>
        </p:txBody>
      </p:sp>
      <p:pic>
        <p:nvPicPr>
          <p:cNvPr id="3" name="图片 2" descr="9e97db1a4d4e44cc73fb151f1b9c3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870" y="505460"/>
            <a:ext cx="3855720" cy="24536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367790" y="324485"/>
            <a:ext cx="3422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Redis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主从架构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9455" y="1336675"/>
            <a:ext cx="4352925" cy="40925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文本框 81"/>
          <p:cNvSpPr txBox="1"/>
          <p:nvPr/>
        </p:nvSpPr>
        <p:spPr>
          <a:xfrm>
            <a:off x="177165" y="293688"/>
            <a:ext cx="1266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雅酷黑 65W" panose="020B0604020202020204" charset="-122"/>
              </a:rPr>
              <a:t>NO.3</a:t>
            </a: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367790" y="324485"/>
            <a:ext cx="2953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Cluster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集群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5878830" y="1802130"/>
            <a:ext cx="4031335" cy="994410"/>
            <a:chOff x="2333" y="6991"/>
            <a:chExt cx="6589" cy="1566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2333" y="6991"/>
              <a:ext cx="6589" cy="15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4200" spc="18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汉仪铁线黑-65简" panose="00020600040101010101" charset="-122"/>
                  <a:ea typeface="汉仪铁线黑-65简" panose="00020600040101010101" charset="-122"/>
                  <a:cs typeface="汉仪雅酷黑 65W" panose="020B0604020202020204" charset="-122"/>
                </a:rPr>
                <a:t>Cluster</a:t>
              </a:r>
            </a:p>
            <a:p>
              <a:pPr algn="ctr">
                <a:lnSpc>
                  <a:spcPct val="100000"/>
                </a:lnSpc>
              </a:pPr>
              <a:endParaRPr lang="en-US" altLang="zh-CN" sz="4200" spc="18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汉仪铁线黑-65简" panose="00020600040101010101" charset="-122"/>
                <a:ea typeface="汉仪铁线黑-65简" panose="00020600040101010101" charset="-122"/>
                <a:cs typeface="汉仪雅酷黑 65W" panose="020B0604020202020204" charset="-122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7"/>
              </p:custDataLst>
            </p:nvPr>
          </p:nvSpPr>
          <p:spPr>
            <a:xfrm>
              <a:off x="2736" y="7974"/>
              <a:ext cx="5782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00000"/>
                </a:lnSpc>
              </a:pP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铁线黑-65简" panose="00020600040101010101" charset="-122"/>
                  <a:ea typeface="汉仪铁线黑-65简" panose="00020600040101010101" charset="-122"/>
                  <a:sym typeface="+mn-ea"/>
                </a:rPr>
                <a:t>APPEND ONLY FILE</a:t>
              </a:r>
            </a:p>
          </p:txBody>
        </p:sp>
      </p:grp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5964555" y="2981960"/>
            <a:ext cx="55118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     集群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（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Cluster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）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通过</a:t>
            </a:r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分片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（sharding）模式来对数据进行管理，并具备分片间数据复制、故障转移和流量调度的能力。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　　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Redis集群的做法是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：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将数据划分为 16384（2的14次方）个哈希槽（slots），每个实例节点管理其中一部分的槽位，槽位的信息会存储在各自所归属的节点中。Redis </a:t>
            </a:r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Proxy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可以根据 Get 和 Set 目标的 key 将请求分发到不同的 redis 实例进行处理。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　　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Redis Cluster要求至少需要3个master才能组成一个集群，同时每个master至少需要有一个slave节点。各个节点之间保持TCP通信。当master发生了宕机， Redis Cluster自动会将对应的slave节点提拔为master，来重新对外提供服务。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汉仪铁线黑-65简" panose="00020600040101010101" charset="-122"/>
              <a:ea typeface="汉仪铁线黑-65简" panose="00020600040101010101" charset="-122"/>
              <a:cs typeface="汉仪铁线黑-65简" panose="00020600040101010101" charset="-122"/>
            </a:endParaRPr>
          </a:p>
        </p:txBody>
      </p:sp>
      <p:pic>
        <p:nvPicPr>
          <p:cNvPr id="17" name="图片 16" descr="21_626_0d82b5c5d69378c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60" y="3478530"/>
            <a:ext cx="5081270" cy="2517140"/>
          </a:xfrm>
          <a:prstGeom prst="rect">
            <a:avLst/>
          </a:prstGeom>
        </p:spPr>
      </p:pic>
      <p:pic>
        <p:nvPicPr>
          <p:cNvPr id="11" name="图片 10" descr="90a6bf9bc6ba609ea0d08c9713f56340"/>
          <p:cNvPicPr>
            <a:picLocks noChangeAspect="1"/>
          </p:cNvPicPr>
          <p:nvPr/>
        </p:nvPicPr>
        <p:blipFill>
          <a:blip r:embed="rId10"/>
          <a:srcRect t="11703"/>
          <a:stretch>
            <a:fillRect/>
          </a:stretch>
        </p:blipFill>
        <p:spPr>
          <a:xfrm>
            <a:off x="305435" y="1163955"/>
            <a:ext cx="5659120" cy="204089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386330" y="3122295"/>
            <a:ext cx="1497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cluster slots</a:t>
            </a: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86330" y="5959475"/>
            <a:ext cx="1497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proxy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文本框 81"/>
          <p:cNvSpPr txBox="1"/>
          <p:nvPr/>
        </p:nvSpPr>
        <p:spPr>
          <a:xfrm>
            <a:off x="177165" y="293688"/>
            <a:ext cx="1266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雅酷黑 65W" panose="020B0604020202020204" charset="-122"/>
              </a:rPr>
              <a:t>NO.3</a:t>
            </a: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367790" y="324485"/>
            <a:ext cx="2953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Cluster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集群</a:t>
            </a: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2334895" y="5593715"/>
            <a:ext cx="11220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测试结果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878830" y="1802130"/>
            <a:ext cx="4031335" cy="994410"/>
            <a:chOff x="2333" y="6991"/>
            <a:chExt cx="6589" cy="1566"/>
          </a:xfrm>
        </p:grpSpPr>
        <p:sp>
          <p:nvSpPr>
            <p:cNvPr id="3" name="文本框 2"/>
            <p:cNvSpPr txBox="1"/>
            <p:nvPr>
              <p:custDataLst>
                <p:tags r:id="rId5"/>
              </p:custDataLst>
            </p:nvPr>
          </p:nvSpPr>
          <p:spPr>
            <a:xfrm>
              <a:off x="2333" y="6991"/>
              <a:ext cx="6589" cy="15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4200" spc="18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汉仪铁线黑-65简" panose="00020600040101010101" charset="-122"/>
                  <a:ea typeface="汉仪铁线黑-65简" panose="00020600040101010101" charset="-122"/>
                  <a:cs typeface="汉仪雅酷黑 65W" panose="020B0604020202020204" charset="-122"/>
                </a:rPr>
                <a:t>Cluster</a:t>
              </a:r>
            </a:p>
            <a:p>
              <a:pPr algn="ctr">
                <a:lnSpc>
                  <a:spcPct val="100000"/>
                </a:lnSpc>
              </a:pPr>
              <a:endParaRPr lang="en-US" altLang="zh-CN" sz="4200" spc="18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汉仪铁线黑-65简" panose="00020600040101010101" charset="-122"/>
                <a:ea typeface="汉仪铁线黑-65简" panose="00020600040101010101" charset="-122"/>
                <a:cs typeface="汉仪雅酷黑 65W" panose="020B0604020202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2736" y="7974"/>
              <a:ext cx="5782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00000"/>
                </a:lnSpc>
              </a:pP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铁线黑-65简" panose="00020600040101010101" charset="-122"/>
                  <a:ea typeface="汉仪铁线黑-65简" panose="00020600040101010101" charset="-122"/>
                  <a:sym typeface="+mn-ea"/>
                </a:rPr>
                <a:t>APPEND ONLY FILE</a:t>
              </a:r>
            </a:p>
          </p:txBody>
        </p:sp>
      </p:grp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964555" y="2981960"/>
            <a:ext cx="551180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  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集群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Cluster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）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通过分片（sharding）模式来对数据进行管理，并具备分片间数据复制、故障转移和流量调度的能力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　　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Redis集群的做法是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将数据划分为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16384（2的14次方）个哈希槽（slots），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每个实例节点管理其中一部分的槽位，槽位的信息会存储在各自所归属的节点中。Redis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Proxy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可以根据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Get 和 Set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目标的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key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将请求分发到不同的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redis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实例进行处理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　　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Redis Cluster要求至少需要3个master才能组成一个集群，同时每个master至少需要有一个slave节点。各个节点之间保持TCP通信。当master发生了宕机， Redis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Cluster自动会将对应的slave节点提拔为master，来重新对外提供服务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汉仪铁线黑-65简" panose="00020600040101010101" charset="-122"/>
              <a:ea typeface="汉仪铁线黑-65简" panose="00020600040101010101" charset="-122"/>
              <a:cs typeface="汉仪铁线黑-65简" panose="00020600040101010101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3AF6F7-B881-1947-DE3E-FB17D27B8B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73" y="3331756"/>
            <a:ext cx="5006774" cy="3657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F3C3BCF-F3D4-9F8A-D9D4-5FE187E665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28" y="3697548"/>
            <a:ext cx="2705334" cy="11888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B4E5726-2B92-7131-E3F4-52CBC96653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73" y="1119940"/>
            <a:ext cx="4099915" cy="230906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CA0BFC7-E341-27C3-9912-3069CB64CA32}"/>
              </a:ext>
            </a:extLst>
          </p:cNvPr>
          <p:cNvSpPr txBox="1"/>
          <p:nvPr/>
        </p:nvSpPr>
        <p:spPr>
          <a:xfrm>
            <a:off x="2915496" y="2148336"/>
            <a:ext cx="2613026" cy="305435"/>
          </a:xfrm>
          <a:prstGeom prst="rect">
            <a:avLst/>
          </a:prstGeom>
          <a:solidFill>
            <a:schemeClr val="tx2">
              <a:lumMod val="90000"/>
              <a:lumOff val="10000"/>
              <a:alpha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实现了</a:t>
            </a:r>
            <a:r>
              <a:rPr lang="en-US" altLang="zh-CN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proxy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的转发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46A3B5-B5CC-E84D-382C-0ECB1DFF1440}"/>
              </a:ext>
            </a:extLst>
          </p:cNvPr>
          <p:cNvSpPr txBox="1"/>
          <p:nvPr/>
        </p:nvSpPr>
        <p:spPr>
          <a:xfrm>
            <a:off x="2657262" y="3964216"/>
            <a:ext cx="2435226" cy="305435"/>
          </a:xfrm>
          <a:prstGeom prst="rect">
            <a:avLst/>
          </a:prstGeom>
          <a:solidFill>
            <a:schemeClr val="tx2">
              <a:lumMod val="90000"/>
              <a:lumOff val="10000"/>
              <a:alpha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根据</a:t>
            </a:r>
            <a:r>
              <a:rPr lang="en-US" altLang="zh-CN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key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将请求发到不同的</a:t>
            </a:r>
            <a:r>
              <a:rPr lang="en-US" altLang="zh-CN" sz="2000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redis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实例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1580515" y="1238885"/>
            <a:ext cx="9032240" cy="3705860"/>
          </a:xfrm>
          <a:prstGeom prst="roundRect">
            <a:avLst/>
          </a:prstGeom>
          <a:solidFill>
            <a:schemeClr val="bg1"/>
          </a:solidFill>
          <a:ln w="28575" cmpd="sng">
            <a:noFill/>
            <a:prstDash val="solid"/>
          </a:ln>
          <a:effectLst>
            <a:softEdge rad="584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http://photo-static-api.fotomore.com/creative/vcg/veer/400/new/VCG41N174808481.jpg?uid=386&amp;timestamp=1694708086&amp;sign=07c674617884576dccc1d4ebac9fbbf5" descr="templates\picture_hover\&amp;pky240_sjzg_VCG41N174808481&amp;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7435" y="120015"/>
            <a:ext cx="9854565" cy="6858000"/>
          </a:xfrm>
          <a:prstGeom prst="rect">
            <a:avLst/>
          </a:prstGeom>
          <a:effectLst/>
        </p:spPr>
      </p:pic>
      <p:sp>
        <p:nvSpPr>
          <p:cNvPr id="13" name="文本框 12"/>
          <p:cNvSpPr txBox="1"/>
          <p:nvPr/>
        </p:nvSpPr>
        <p:spPr>
          <a:xfrm>
            <a:off x="334645" y="6170295"/>
            <a:ext cx="4153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n w="6350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  <a:sym typeface="+mn-ea"/>
              </a:rPr>
              <a:t>组员：谢瑞航</a:t>
            </a:r>
            <a:r>
              <a:rPr lang="en-US" altLang="zh-CN" sz="2400">
                <a:ln w="6350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  <a:sym typeface="+mn-ea"/>
              </a:rPr>
              <a:t> </a:t>
            </a:r>
            <a:r>
              <a:rPr lang="zh-CN" altLang="en-US" sz="2400">
                <a:ln w="6350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  <a:sym typeface="+mn-ea"/>
              </a:rPr>
              <a:t>黄致程</a:t>
            </a:r>
            <a:r>
              <a:rPr lang="en-US" altLang="zh-CN" sz="2400">
                <a:ln w="6350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  <a:sym typeface="+mn-ea"/>
              </a:rPr>
              <a:t> </a:t>
            </a:r>
            <a:r>
              <a:rPr lang="zh-CN" altLang="en-US" sz="2400">
                <a:ln w="6350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  <a:sym typeface="+mn-ea"/>
              </a:rPr>
              <a:t>翟皓星</a:t>
            </a:r>
            <a:endParaRPr lang="zh-CN" altLang="en-US" sz="2400">
              <a:ln w="6350" cmpd="sng">
                <a:noFill/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50800" dir="2700000" algn="tl" rotWithShape="0">
                  <a:prstClr val="black">
                    <a:alpha val="10000"/>
                  </a:prstClr>
                </a:outerShdw>
              </a:effectLst>
              <a:latin typeface="汉仪铁线黑-65简" panose="00020600040101010101" charset="-122"/>
              <a:ea typeface="汉仪铁线黑-65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54" y="232933"/>
            <a:ext cx="7229475" cy="467914"/>
            <a:chOff x="0" y="861"/>
            <a:chExt cx="11387" cy="737"/>
          </a:xfrm>
        </p:grpSpPr>
        <p:sp>
          <p:nvSpPr>
            <p:cNvPr id="5" name="矩形 4"/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0" y="864"/>
              <a:ext cx="586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zh-CN" altLang="en-US" sz="2400" b="1">
                  <a:solidFill>
                    <a:srgbClr val="222222"/>
                  </a:solidFill>
                  <a:latin typeface="汉仪文黑-75简" panose="00020600040101010101" charset="-122"/>
                  <a:ea typeface="汉仪文黑-85简" panose="00020600040101010101" charset="-122"/>
                  <a:cs typeface="微软雅黑" panose="020B0503020204020204" charset="-122"/>
                  <a:sym typeface="汉仪文黑-75简" panose="00020600040101010101" charset="-122"/>
                </a:rPr>
                <a:t>稻壳儿</a:t>
              </a:r>
              <a:r>
                <a:rPr lang="en-US" altLang="zh-CN" sz="2400" b="1">
                  <a:solidFill>
                    <a:srgbClr val="222222"/>
                  </a:solidFill>
                  <a:latin typeface="汉仪文黑-75简" panose="00020600040101010101" charset="-122"/>
                  <a:ea typeface="汉仪文黑-85简" panose="00020600040101010101" charset="-122"/>
                  <a:cs typeface="微软雅黑" panose="020B0503020204020204" charset="-122"/>
                  <a:sym typeface="汉仪文黑-75简" panose="00020600040101010101" charset="-122"/>
                </a:rPr>
                <a:t>PPT</a:t>
              </a:r>
              <a:r>
                <a:rPr lang="zh-CN" altLang="en-US" sz="2400" b="1">
                  <a:solidFill>
                    <a:srgbClr val="222222"/>
                  </a:solidFill>
                  <a:latin typeface="汉仪文黑-75简" panose="00020600040101010101" charset="-122"/>
                  <a:ea typeface="汉仪文黑-85简" panose="00020600040101010101" charset="-122"/>
                  <a:cs typeface="微软雅黑" panose="020B0503020204020204" charset="-122"/>
                  <a:sym typeface="汉仪文黑-75简" panose="00020600040101010101" charset="-122"/>
                </a:rPr>
                <a:t>模板使用说明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474" y="1013"/>
              <a:ext cx="591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zh-CN" altLang="en-US" sz="1200">
                  <a:solidFill>
                    <a:srgbClr val="222222">
                      <a:alpha val="60000"/>
                    </a:srgbClr>
                  </a:solidFill>
                  <a:latin typeface="汉仪文黑-75简" panose="00020600040101010101" charset="-122"/>
                  <a:ea typeface="汉仪文黑-85简" panose="00020600040101010101" charset="-122"/>
                  <a:sym typeface="汉仪文黑-75简" panose="00020600040101010101" charset="-122"/>
                </a:rPr>
                <a:t>（本页为说明页，用户使用模板时可删除本页内容）</a:t>
              </a: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25442" y="5660909"/>
            <a:ext cx="366248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zh-CN" sz="700" dirty="0">
                <a:solidFill>
                  <a:srgbClr val="222222">
                    <a:alpha val="60000"/>
                  </a:srgbClr>
                </a:solidFill>
                <a:latin typeface="汉仪文黑-75简" panose="00020600040101010101" charset="-122"/>
                <a:ea typeface="汉仪文黑-55简" panose="00020600040101010101" charset="-122"/>
                <a:cs typeface="微软雅黑" panose="020B0503020204020204" charset="-122"/>
                <a:sym typeface="汉仪文黑-75简" panose="00020600040101010101" charset="-122"/>
              </a:rPr>
              <a:t>【</a:t>
            </a: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汉仪文黑-75简" panose="00020600040101010101" charset="-122"/>
                <a:ea typeface="汉仪文黑-55简" panose="00020600040101010101" charset="-122"/>
                <a:cs typeface="微软雅黑" panose="020B0503020204020204" charset="-122"/>
                <a:sym typeface="汉仪文黑-75简" panose="00020600040101010101" charset="-122"/>
              </a:rPr>
              <a:t>说明</a:t>
            </a:r>
            <a:r>
              <a:rPr lang="en-US" altLang="zh-CN" sz="700" dirty="0">
                <a:solidFill>
                  <a:srgbClr val="222222">
                    <a:alpha val="60000"/>
                  </a:srgbClr>
                </a:solidFill>
                <a:latin typeface="汉仪文黑-75简" panose="00020600040101010101" charset="-122"/>
                <a:ea typeface="汉仪文黑-55简" panose="00020600040101010101" charset="-122"/>
                <a:cs typeface="微软雅黑" panose="020B0503020204020204" charset="-122"/>
                <a:sym typeface="汉仪文黑-75简" panose="00020600040101010101" charset="-122"/>
              </a:rPr>
              <a:t>】</a:t>
            </a:r>
          </a:p>
          <a:p>
            <a:pPr defTabSz="914400">
              <a:lnSpc>
                <a:spcPct val="150000"/>
              </a:lnSpc>
              <a:defRPr/>
            </a:pP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汉仪文黑-75简" panose="00020600040101010101" charset="-122"/>
                <a:ea typeface="汉仪文黑-55简" panose="00020600040101010101" charset="-122"/>
                <a:cs typeface="微软雅黑" panose="020B0503020204020204" charset="-122"/>
                <a:sym typeface="汉仪文黑-75简" panose="00020600040101010101" charset="-122"/>
              </a:rPr>
              <a:t>模板中使用的字体为</a:t>
            </a:r>
            <a:r>
              <a:rPr lang="en-US" altLang="zh-CN" sz="700" dirty="0">
                <a:solidFill>
                  <a:srgbClr val="222222">
                    <a:alpha val="60000"/>
                  </a:srgbClr>
                </a:solidFill>
                <a:latin typeface="汉仪文黑-75简" panose="00020600040101010101" charset="-122"/>
                <a:ea typeface="汉仪文黑-55简" panose="00020600040101010101" charset="-122"/>
                <a:cs typeface="微软雅黑" panose="020B0503020204020204" charset="-122"/>
                <a:sym typeface="汉仪文黑-75简" panose="00020600040101010101" charset="-122"/>
              </a:rPr>
              <a:t>【</a:t>
            </a: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汉仪文黑-75简" panose="00020600040101010101" charset="-122"/>
                <a:ea typeface="汉仪文黑-55简" panose="00020600040101010101" charset="-122"/>
                <a:cs typeface="微软雅黑" panose="020B0503020204020204" charset="-122"/>
                <a:sym typeface="汉仪文黑-75简" panose="00020600040101010101" charset="-122"/>
              </a:rPr>
              <a:t>汉仪铁线黑-65简</a:t>
            </a:r>
            <a:r>
              <a:rPr lang="en-US" altLang="zh-CN" sz="700" dirty="0">
                <a:solidFill>
                  <a:srgbClr val="222222">
                    <a:alpha val="60000"/>
                  </a:srgbClr>
                </a:solidFill>
                <a:latin typeface="汉仪文黑-75简" panose="00020600040101010101" charset="-122"/>
                <a:ea typeface="汉仪文黑-55简" panose="00020600040101010101" charset="-122"/>
                <a:cs typeface="微软雅黑" panose="020B0503020204020204" charset="-122"/>
                <a:sym typeface="汉仪文黑-75简" panose="00020600040101010101" charset="-122"/>
              </a:rPr>
              <a:t>】</a:t>
            </a:r>
          </a:p>
          <a:p>
            <a:pPr defTabSz="914400">
              <a:lnSpc>
                <a:spcPct val="150000"/>
              </a:lnSpc>
              <a:defRPr/>
            </a:pP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汉仪文黑-75简" panose="00020600040101010101" charset="-122"/>
                <a:ea typeface="汉仪文黑-55简" panose="00020600040101010101" charset="-122"/>
                <a:cs typeface="微软雅黑" panose="020B0503020204020204" charset="-122"/>
                <a:sym typeface="汉仪文黑-75简" panose="00020600040101010101" charset="-122"/>
              </a:rPr>
              <a:t>仅限于个人学习、研究或欣赏目的使用，  </a:t>
            </a:r>
          </a:p>
          <a:p>
            <a:pPr defTabSz="914400">
              <a:lnSpc>
                <a:spcPct val="150000"/>
              </a:lnSpc>
              <a:defRPr/>
            </a:pP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汉仪文黑-75简" panose="00020600040101010101" charset="-122"/>
                <a:ea typeface="汉仪文黑-55简" panose="00020600040101010101" charset="-122"/>
                <a:cs typeface="微软雅黑" panose="020B0503020204020204" charset="-122"/>
                <a:sym typeface="汉仪文黑-75简" panose="00020600040101010101" charset="-122"/>
              </a:rPr>
              <a:t>如需商用请您自行向版权方购买、获取商用版权。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96526" y="1665254"/>
            <a:ext cx="3161110" cy="1529446"/>
            <a:chOff x="1295400" y="1379952"/>
            <a:chExt cx="3161665" cy="1529714"/>
          </a:xfrm>
        </p:grpSpPr>
        <p:grpSp>
          <p:nvGrpSpPr>
            <p:cNvPr id="8" name="组合 7"/>
            <p:cNvGrpSpPr/>
            <p:nvPr/>
          </p:nvGrpSpPr>
          <p:grpSpPr>
            <a:xfrm>
              <a:off x="1296670" y="1379952"/>
              <a:ext cx="2066925" cy="645161"/>
              <a:chOff x="1166" y="2210"/>
              <a:chExt cx="3255" cy="1016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1166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defRPr/>
                </a:pPr>
                <a:r>
                  <a:rPr lang="en-US" sz="3600" b="1">
                    <a:solidFill>
                      <a:srgbClr val="FF2832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01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135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2000" b="1">
                    <a:solidFill>
                      <a:srgbClr val="222222"/>
                    </a:solidFill>
                    <a:latin typeface="汉仪文黑-75简" panose="00020600040101010101" charset="-122"/>
                    <a:ea typeface="汉仪文黑-55简" panose="00020600040101010101" charset="-122"/>
                    <a:cs typeface="Microsoft YaHei Bold" panose="020B0503020204020204" charset="-122"/>
                    <a:sym typeface="汉仪文黑-75简" panose="00020600040101010101" charset="-122"/>
                  </a:rPr>
                  <a:t>字体说明</a:t>
                </a: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313392" y="2269799"/>
              <a:ext cx="1838113" cy="2184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914400">
                <a:defRPr/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文黑-75简" panose="00020600040101010101" charset="-122"/>
                  <a:ea typeface="汉仪文黑-55简" panose="00020600040101010101" charset="-122"/>
                  <a:sym typeface="汉仪文黑-75简" panose="00020600040101010101" charset="-122"/>
                </a:rPr>
                <a:t>中文</a:t>
              </a:r>
              <a:r>
                <a:rPr lang="en-US" altLang="zh-CN" sz="800">
                  <a:solidFill>
                    <a:srgbClr val="222222">
                      <a:alpha val="60000"/>
                    </a:srgbClr>
                  </a:solidFill>
                  <a:latin typeface="汉仪文黑-75简" panose="00020600040101010101" charset="-122"/>
                  <a:ea typeface="汉仪文黑-55简" panose="00020600040101010101" charset="-122"/>
                  <a:sym typeface="汉仪文黑-75简" panose="00020600040101010101" charset="-122"/>
                </a:rPr>
                <a:t>/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文黑-75简" panose="00020600040101010101" charset="-122"/>
                  <a:ea typeface="汉仪文黑-55简" panose="00020600040101010101" charset="-122"/>
                  <a:sym typeface="汉仪文黑-75简" panose="00020600040101010101" charset="-122"/>
                </a:rPr>
                <a:t>英文｜汉仪铁线黑-65简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95400" y="2510251"/>
              <a:ext cx="3157220" cy="398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sz="2000" dirty="0">
                  <a:solidFill>
                    <a:srgbClr val="222222"/>
                  </a:solidFill>
                  <a:latin typeface="汉仪雅酷黑-65J" panose="00020600040101010101" charset="-122"/>
                  <a:ea typeface="汉仪雅酷黑-65J" panose="00020600040101010101" charset="-122"/>
                  <a:cs typeface="汉仪雅酷黑-65J" panose="00020600040101010101" charset="-122"/>
                  <a:sym typeface="+mn-ea"/>
                </a:rPr>
                <a:t>汉仪铁线黑-65简</a:t>
              </a: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1397000" y="2909666"/>
              <a:ext cx="3060065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6747480" y="1665254"/>
            <a:ext cx="3230313" cy="2674674"/>
            <a:chOff x="6747311" y="1664944"/>
            <a:chExt cx="3230880" cy="2675143"/>
          </a:xfrm>
        </p:grpSpPr>
        <p:grpSp>
          <p:nvGrpSpPr>
            <p:cNvPr id="28" name="组合 27"/>
            <p:cNvGrpSpPr/>
            <p:nvPr/>
          </p:nvGrpSpPr>
          <p:grpSpPr>
            <a:xfrm>
              <a:off x="6747313" y="1664944"/>
              <a:ext cx="2101215" cy="645161"/>
              <a:chOff x="1213" y="2210"/>
              <a:chExt cx="3309" cy="1016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defRPr/>
                </a:pPr>
                <a:r>
                  <a:rPr lang="en-US" sz="3600" b="1">
                    <a:solidFill>
                      <a:srgbClr val="FF2832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02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2236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2000" b="1">
                    <a:solidFill>
                      <a:srgbClr val="222222"/>
                    </a:solidFill>
                    <a:latin typeface="汉仪文黑-75简" panose="00020600040101010101" charset="-122"/>
                    <a:ea typeface="汉仪文黑-55简" panose="00020600040101010101" charset="-122"/>
                    <a:cs typeface="Microsoft YaHei Bold" panose="020B0503020204020204" charset="-122"/>
                    <a:sym typeface="汉仪文黑-75简" panose="00020600040101010101" charset="-122"/>
                  </a:rPr>
                  <a:t>素材说明</a:t>
                </a: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747311" y="3607933"/>
              <a:ext cx="3230880" cy="732154"/>
              <a:chOff x="7197" y="3533"/>
              <a:chExt cx="5088" cy="1153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7197" y="3533"/>
                <a:ext cx="1287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000" b="1">
                    <a:solidFill>
                      <a:srgbClr val="222222"/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汉仪文黑-75简" panose="00020600040101010101" charset="-122"/>
                  </a:rPr>
                  <a:t>图片：</a:t>
                </a: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7197" y="3977"/>
                <a:ext cx="5088" cy="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ts val="1400"/>
                  </a:lnSpc>
                  <a:defRPr/>
                </a:pPr>
                <a:r>
                  <a:rPr lang="zh-CN" altLang="en-US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模板中使用的图片来源于</a:t>
                </a:r>
                <a:r>
                  <a:rPr lang="en-US" altLang="zh-CN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【</a:t>
                </a:r>
                <a:r>
                  <a:rPr lang="en-US" altLang="zh-CN" sz="800" dirty="0" err="1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pexels</a:t>
                </a:r>
                <a:r>
                  <a:rPr lang="en-US" altLang="zh-CN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】</a:t>
                </a:r>
                <a:r>
                  <a:rPr lang="zh-CN" altLang="en-US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，该素材具有</a:t>
                </a:r>
                <a:r>
                  <a:rPr lang="en-US" altLang="zh-CN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CC0</a:t>
                </a:r>
                <a:r>
                  <a:rPr lang="zh-CN" altLang="en-US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共享协议，您可在遵循</a:t>
                </a:r>
                <a:r>
                  <a:rPr lang="en-US" altLang="zh-CN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CC0</a:t>
                </a:r>
                <a:r>
                  <a:rPr lang="zh-CN" altLang="en-US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共享协议的情况下使用。</a:t>
                </a: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6747311" y="2512665"/>
              <a:ext cx="3230880" cy="732154"/>
              <a:chOff x="7197" y="3533"/>
              <a:chExt cx="5088" cy="1153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7197" y="3533"/>
                <a:ext cx="1287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000" b="1">
                    <a:solidFill>
                      <a:srgbClr val="222222"/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汉仪文黑-75简" panose="00020600040101010101" charset="-122"/>
                  </a:rPr>
                  <a:t>素材：</a:t>
                </a: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7197" y="3977"/>
                <a:ext cx="5088" cy="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ts val="1400"/>
                  </a:lnSpc>
                  <a:defRPr/>
                </a:pPr>
                <a:r>
                  <a:rPr lang="zh-CN" altLang="en-US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模板中使用的素材来源于</a:t>
                </a:r>
                <a:r>
                  <a:rPr lang="en-US" altLang="zh-CN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【</a:t>
                </a:r>
                <a:r>
                  <a:rPr lang="en-US" altLang="zh-CN" sz="800" dirty="0" err="1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pexels</a:t>
                </a:r>
                <a:r>
                  <a:rPr lang="en-US" altLang="zh-CN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】</a:t>
                </a:r>
                <a:r>
                  <a:rPr lang="zh-CN" altLang="en-US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，该素材具有</a:t>
                </a:r>
                <a:r>
                  <a:rPr lang="en-US" altLang="zh-CN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CC0</a:t>
                </a:r>
                <a:r>
                  <a:rPr lang="zh-CN" altLang="en-US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共享协议，您可在遵循</a:t>
                </a:r>
                <a:r>
                  <a:rPr lang="en-US" altLang="zh-CN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CC0</a:t>
                </a:r>
                <a:r>
                  <a:rPr lang="zh-CN" altLang="en-US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共享协议的情况下使用。</a:t>
                </a:r>
              </a:p>
            </p:txBody>
          </p:sp>
        </p:grpSp>
      </p:grpSp>
      <p:cxnSp>
        <p:nvCxnSpPr>
          <p:cNvPr id="48" name="直接连接符 47"/>
          <p:cNvCxnSpPr/>
          <p:nvPr/>
        </p:nvCxnSpPr>
        <p:spPr>
          <a:xfrm>
            <a:off x="5608424" y="1788422"/>
            <a:ext cx="0" cy="3239360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dlYWQ5NWM3NjFlYmQwNTE1OWM3YWUxMTQ0MDliZj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551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583</Words>
  <Application>Microsoft Office PowerPoint</Application>
  <PresentationFormat>宽屏</PresentationFormat>
  <Paragraphs>65</Paragraphs>
  <Slides>8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汉仪铁线黑-65简</vt:lpstr>
      <vt:lpstr>微软雅黑</vt:lpstr>
      <vt:lpstr>Wingdings</vt:lpstr>
      <vt:lpstr>汉仪雅酷黑-65J</vt:lpstr>
      <vt:lpstr>Arial</vt:lpstr>
      <vt:lpstr>Calibri</vt:lpstr>
      <vt:lpstr>汉仪文黑-75简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瑞航</cp:lastModifiedBy>
  <cp:revision>362</cp:revision>
  <dcterms:created xsi:type="dcterms:W3CDTF">2019-06-19T02:08:00Z</dcterms:created>
  <dcterms:modified xsi:type="dcterms:W3CDTF">2023-09-15T01:23:20Z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7C4FE1F7971A4400BD8666C5DD3E42D7_11</vt:lpwstr>
  </property>
  <property fmtid="{D5CDD505-2E9C-101B-9397-08002B2CF9AE}" pid="4" name="commondata">
    <vt:lpwstr>eyJoZGlkIjoiMjkyOGIxMTIzOGJkNWZhNmI4NWI3MzA1MWFjMDBjMjgifQ==</vt:lpwstr>
  </property>
</Properties>
</file>